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362" r:id="rId3"/>
    <p:sldId id="331" r:id="rId4"/>
    <p:sldId id="383" r:id="rId5"/>
    <p:sldId id="366" r:id="rId6"/>
    <p:sldId id="367" r:id="rId7"/>
    <p:sldId id="368" r:id="rId8"/>
    <p:sldId id="371" r:id="rId9"/>
    <p:sldId id="379" r:id="rId10"/>
    <p:sldId id="354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17" autoAdjust="0"/>
  </p:normalViewPr>
  <p:slideViewPr>
    <p:cSldViewPr>
      <p:cViewPr>
        <p:scale>
          <a:sx n="89" d="100"/>
          <a:sy n="89" d="100"/>
        </p:scale>
        <p:origin x="-125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57496</c:v>
                </c:pt>
                <c:pt idx="1">
                  <c:v>53895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70246</c:v>
                </c:pt>
                <c:pt idx="1">
                  <c:v>67938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754688"/>
        <c:axId val="348756224"/>
      </c:barChart>
      <c:catAx>
        <c:axId val="348754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48756224"/>
        <c:crosses val="autoZero"/>
        <c:auto val="1"/>
        <c:lblAlgn val="ctr"/>
        <c:lblOffset val="100"/>
        <c:noMultiLvlLbl val="0"/>
      </c:catAx>
      <c:valAx>
        <c:axId val="34875622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487546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325021872265966E-4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582.12</c:v>
                </c:pt>
                <c:pt idx="1">
                  <c:v>-1609.17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5603.51</c:v>
                </c:pt>
                <c:pt idx="1">
                  <c:v>2253.42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2694.2</c:v>
                </c:pt>
                <c:pt idx="1">
                  <c:v>2722.1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48616.56</c:v>
                </c:pt>
                <c:pt idx="1">
                  <c:v>50528.95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349069312"/>
        <c:axId val="349070848"/>
      </c:barChart>
      <c:catAx>
        <c:axId val="34906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49070848"/>
        <c:crosses val="autoZero"/>
        <c:auto val="1"/>
        <c:lblAlgn val="ctr"/>
        <c:lblOffset val="100"/>
        <c:tickLblSkip val="1"/>
        <c:noMultiLvlLbl val="0"/>
      </c:catAx>
      <c:valAx>
        <c:axId val="34907084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349069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242071231106955E-3"/>
          <c:y val="0.38007119579306003"/>
          <c:w val="0.67331667944316553"/>
          <c:h val="0.54004763359626717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57496.38</c:v>
                </c:pt>
                <c:pt idx="1">
                  <c:v>53895.32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9105152"/>
        <c:axId val="349192960"/>
      </c:lineChart>
      <c:catAx>
        <c:axId val="349105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49192960"/>
        <c:crosses val="autoZero"/>
        <c:auto val="1"/>
        <c:lblAlgn val="ctr"/>
        <c:lblOffset val="100"/>
        <c:noMultiLvlLbl val="0"/>
      </c:catAx>
      <c:valAx>
        <c:axId val="349192960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349105152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885210170423994"/>
          <c:y val="0.37534718364626152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67565433110705"/>
          <c:y val="9.0050010448060533E-2"/>
          <c:w val="0.56544138448174874"/>
          <c:h val="0.87457296182180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6.680259084834099E-2"/>
                  <c:y val="4.3054423877113979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2.4658973036099964E-2"/>
                  <c:y val="-8.417472943730532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национальная </a:t>
                    </a:r>
                    <a:r>
                      <a:rPr lang="ru-RU" sz="1600" dirty="0"/>
                      <a:t>экономика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15,5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8.6364633750482828E-3"/>
                  <c:y val="-5.343236318299812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ЖКХ </a:t>
                    </a:r>
                  </a:p>
                  <a:p>
                    <a:r>
                      <a:rPr lang="ru-RU" sz="1600" dirty="0" smtClean="0"/>
                      <a:t>40,8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5.9901693925551419E-2"/>
                  <c:y val="9.867158870824106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культура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27,4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9.5406852228978253E-2"/>
                  <c:y val="-3.776027240688253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культура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0.24399999999999999</c:v>
                </c:pt>
                <c:pt idx="1">
                  <c:v>0.245</c:v>
                </c:pt>
                <c:pt idx="2">
                  <c:v>0.27600000000000002</c:v>
                </c:pt>
                <c:pt idx="3">
                  <c:v>0.20599999999999999</c:v>
                </c:pt>
                <c:pt idx="4">
                  <c:v>2.9000000000000001E-2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0.29896</cdr:x>
      <cdr:y>0.57742</cdr:y>
    </cdr:from>
    <cdr:to>
      <cdr:x>0.69249</cdr:x>
      <cdr:y>0.7847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516295" y="2808312"/>
          <a:ext cx="3312368" cy="100811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0.37595</cdr:x>
      <cdr:y>0.32573</cdr:y>
    </cdr:from>
    <cdr:to>
      <cdr:x>0.82937</cdr:x>
      <cdr:y>0.57742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3164367" y="1584176"/>
          <a:ext cx="3816424" cy="1224136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0.62184</cdr:y>
    </cdr:from>
    <cdr:to>
      <cdr:x>0.6006</cdr:x>
      <cdr:y>0.70411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08483" y="3024336"/>
          <a:ext cx="84670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-6,3%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0.29924</cdr:x>
      <cdr:y>0.41667</cdr:y>
    </cdr:from>
    <cdr:to>
      <cdr:x>0.47379</cdr:x>
      <cdr:y>0.625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2288" y="720086"/>
          <a:ext cx="1512174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- 6,3 </a:t>
          </a:r>
          <a:r>
            <a: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Савинского сельского поселения</a:t>
            </a:r>
            <a:b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округа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официальный сайт 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93978314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69 230,91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53 895,32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15 335,59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77,9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80 854,68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67 937,98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12 916,70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84,0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-11 623,77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-14 042,66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sz="2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Савинского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6177250"/>
              </p:ext>
            </p:extLst>
          </p:nvPr>
        </p:nvGraphicFramePr>
        <p:xfrm>
          <a:off x="327513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Савинского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3968" y="3105315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-3,3%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62030711"/>
              </p:ext>
            </p:extLst>
          </p:nvPr>
        </p:nvGraphicFramePr>
        <p:xfrm>
          <a:off x="27192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397748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 rot="10800000" flipV="1">
            <a:off x="2481579" y="5013176"/>
            <a:ext cx="758133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prstClr val="black"/>
                </a:solidFill>
              </a:rPr>
              <a:t>4,7 %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411760" y="3609020"/>
            <a:ext cx="827963" cy="9001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 84,6 %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344769" y="5616244"/>
            <a:ext cx="683947" cy="1890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-3,0</a:t>
            </a:r>
            <a:r>
              <a:rPr lang="ru-RU" sz="1600" dirty="0" smtClean="0">
                <a:solidFill>
                  <a:prstClr val="black"/>
                </a:solidFill>
              </a:rPr>
              <a:t>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400875" y="5490230"/>
            <a:ext cx="683947" cy="2205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4,2 %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7460" y="5301208"/>
            <a:ext cx="683947" cy="29928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5,1 %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397460" y="3771038"/>
            <a:ext cx="683947" cy="109812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93,8 %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81590" y="5490231"/>
            <a:ext cx="683947" cy="25202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1,0</a:t>
            </a:r>
            <a:r>
              <a:rPr lang="ru-RU" sz="1600" dirty="0" smtClean="0">
                <a:solidFill>
                  <a:prstClr val="black"/>
                </a:solidFill>
              </a:rPr>
              <a:t>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Структура доходов бюджета Савинского сельского поселения за 2021-2022 гг., тыс. руб.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"/>
          <p:cNvSpPr txBox="1"/>
          <p:nvPr/>
        </p:nvSpPr>
        <p:spPr>
          <a:xfrm rot="10800000" flipV="1">
            <a:off x="2481585" y="5301209"/>
            <a:ext cx="758133" cy="18902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prstClr val="black"/>
                </a:solidFill>
              </a:rPr>
              <a:t>9,7 %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4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Савинского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45785078"/>
              </p:ext>
            </p:extLst>
          </p:nvPr>
        </p:nvGraphicFramePr>
        <p:xfrm>
          <a:off x="179512" y="967586"/>
          <a:ext cx="8823056" cy="57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Савинского сельского поселения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85527079"/>
              </p:ext>
            </p:extLst>
          </p:nvPr>
        </p:nvGraphicFramePr>
        <p:xfrm>
          <a:off x="395536" y="1556795"/>
          <a:ext cx="8568953" cy="4633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0684"/>
                <a:gridCol w="1568964"/>
                <a:gridCol w="1568964"/>
                <a:gridCol w="1013791"/>
                <a:gridCol w="796550"/>
              </a:tblGrid>
              <a:tr h="4793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18 086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16 587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10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17 637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16 633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28 393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18 735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9 658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14 287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13 987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80 855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67 938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12 917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20582195"/>
              </p:ext>
            </p:extLst>
          </p:nvPr>
        </p:nvGraphicFramePr>
        <p:xfrm>
          <a:off x="107504" y="1052736"/>
          <a:ext cx="8928991" cy="5560035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37080"/>
                <a:gridCol w="4287456"/>
                <a:gridCol w="936104"/>
                <a:gridCol w="881344"/>
                <a:gridCol w="811798"/>
                <a:gridCol w="737998"/>
                <a:gridCol w="737211"/>
              </a:tblGrid>
              <a:tr h="63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4345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23 221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22 670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33,4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551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6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34 565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27 078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39,8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7 487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78,3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31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531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517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21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Капитальные вложения в объекты государственной (муниципальной)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2 751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2 751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4 666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3 165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1 501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67,8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71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14 287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13 987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300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7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834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521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313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62,5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6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80 855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67938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12 917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84,0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742766"/>
              </p:ext>
            </p:extLst>
          </p:nvPr>
        </p:nvGraphicFramePr>
        <p:xfrm>
          <a:off x="107504" y="1196751"/>
          <a:ext cx="8784208" cy="548911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040560"/>
                <a:gridCol w="1368152"/>
                <a:gridCol w="1296144"/>
                <a:gridCol w="1079352"/>
              </a:tblGrid>
              <a:tr h="789831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5180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14 286,8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13 986,8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26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19 428,8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12 858,5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66,2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26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22 909,7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20 961,7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91,5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34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Улучшение жилищных условий граждан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916,0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911,1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56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17 830,2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16 322,1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91,5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26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732,7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315,8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43,1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56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1 546,3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63,4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56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Расселение аварийного жилищного фонда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1 400,0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31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79 050,5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66 336,0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83,9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549243"/>
              </p:ext>
            </p:extLst>
          </p:nvPr>
        </p:nvGraphicFramePr>
        <p:xfrm>
          <a:off x="323528" y="1556793"/>
          <a:ext cx="8568951" cy="4717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5125"/>
                <a:gridCol w="1181924"/>
                <a:gridCol w="1396082"/>
                <a:gridCol w="1116710"/>
                <a:gridCol w="959110"/>
              </a:tblGrid>
              <a:tr h="18722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Наименование, дата и номер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Выделено на основании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выполненных работ, услуг, поставки товаров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 ( +,-)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</a:tr>
              <a:tr h="3614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</a:tr>
              <a:tr h="21228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 муниципального образования "Савинское сельское поселение" от 20.12.2021 № 197 "О бюджете муниципального образования "Савинское сельское поселение" на 2022 год и на плановый период 2023 и 2024 годов"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</a:tr>
              <a:tr h="36146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10458</TotalTime>
  <Words>539</Words>
  <Application>Microsoft Office PowerPoint</Application>
  <PresentationFormat>Экран (4:3)</PresentationFormat>
  <Paragraphs>231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Савинского сельского поселения 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Расходование средств резервного фонда  в 2022 году,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605</cp:revision>
  <cp:lastPrinted>2023-03-20T04:51:27Z</cp:lastPrinted>
  <dcterms:created xsi:type="dcterms:W3CDTF">2018-04-12T10:07:47Z</dcterms:created>
  <dcterms:modified xsi:type="dcterms:W3CDTF">2023-04-28T04:53:21Z</dcterms:modified>
</cp:coreProperties>
</file>